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</p:sldIdLst>
  <p:sldSz cx="12188825" cy="6858000"/>
  <p:notesSz cx="6858000" cy="9144000"/>
  <p:embeddedFontLst>
    <p:embeddedFont>
      <p:font typeface="Questrial" panose="020B0604020202020204" charset="0"/>
      <p:regular r:id="rId11"/>
    </p:embeddedFont>
    <p:embeddedFont>
      <p:font typeface="Arial Unicode MS" panose="020B0604020202020204" pitchFamily="34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02" autoAdjust="0"/>
  </p:normalViewPr>
  <p:slideViewPr>
    <p:cSldViewPr>
      <p:cViewPr>
        <p:scale>
          <a:sx n="56" d="100"/>
          <a:sy n="56" d="100"/>
        </p:scale>
        <p:origin x="-594" y="-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4852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Vincent</a:t>
            </a:r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Vincent: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Think about what question or problem are you trying to solve?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is this hard or interesting?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Vincent</a:t>
            </a:r>
            <a:endParaRPr lang="en-US"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Liz</a:t>
            </a: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Liz</a:t>
            </a:r>
            <a:endParaRPr lang="en-US"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/>
              <a:t>Vincent: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High level, how do you anticipated the data flow?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What types of queries/data access will you need at each stage?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How are you applying the concepts so far to your project?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Amanda: 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data could you possibly use?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started to brainstorm: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Solar Radiation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Solar Panel Energy Production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‘Census’ data - family income, size of household, political affiliation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data can you get?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far we have found some great data sets like:</a:t>
            </a:r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Amanda: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open questions do you still have?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information organization challenges do you face?</a:t>
            </a:r>
          </a:p>
          <a:p>
            <a:pPr marL="4572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need to handle a lot of cleaning and organizing the data into a useable format. </a:t>
            </a:r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128108" y="945912"/>
            <a:ext cx="8634824" cy="2618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6598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128108" y="3564467"/>
            <a:ext cx="8634823" cy="1071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063" marR="0" lvl="1" indent="-12562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126" marR="0" lvl="2" indent="-12425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189" marR="0" lvl="3" indent="-12288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251" marR="0" lvl="4" indent="-12151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5314" marR="0" lvl="5" indent="-12013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2377" marR="0" lvl="6" indent="-11876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199440" marR="0" lvl="7" indent="-11739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6503" marR="0" lvl="8" indent="-11603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7230946" y="330368"/>
            <a:ext cx="2514741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1126829" y="329308"/>
            <a:ext cx="5942120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9921807" y="134930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4" name="Shape 24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166" y="643464"/>
            <a:ext cx="96078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129975" y="953325"/>
            <a:ext cx="9600774" cy="10492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 rot="5400000">
            <a:off x="4283074" y="-981330"/>
            <a:ext cx="3294574" cy="9600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31" marR="0" lvl="0" indent="1264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99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594" marR="0" lvl="1" indent="-2532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2657" marR="0" lvl="2" indent="-3775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599720" marR="0" lvl="3" indent="-630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6783" marR="0" lvl="4" indent="-8828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3846" marR="0" lvl="5" indent="-8814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0908" marR="0" lvl="6" indent="-8800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7971" marR="0" lvl="7" indent="-878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5034" marR="0" lvl="8" indent="-8773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7230946" y="330368"/>
            <a:ext cx="2514741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1129975" y="329308"/>
            <a:ext cx="5937288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92" name="Shape 92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166" y="643464"/>
            <a:ext cx="96078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 rot="5400000">
            <a:off x="7600047" y="2321256"/>
            <a:ext cx="4659887" cy="1615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 rot="5400000">
            <a:off x="2713426" y="-784477"/>
            <a:ext cx="4659887" cy="78267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31" marR="0" lvl="0" indent="1264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99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594" marR="0" lvl="1" indent="-2532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2657" marR="0" lvl="2" indent="-3775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599720" marR="0" lvl="3" indent="-630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6783" marR="0" lvl="4" indent="-8828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3846" marR="0" lvl="5" indent="-8814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0908" marR="0" lvl="6" indent="-8800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7971" marR="0" lvl="7" indent="-878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5034" marR="0" lvl="8" indent="-8773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7230946" y="330368"/>
            <a:ext cx="2514741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1129975" y="329308"/>
            <a:ext cx="5937288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99" name="Shape 99" descr="RedHashing.emf"/>
          <p:cNvPicPr preferRelativeResize="0"/>
          <p:nvPr/>
        </p:nvPicPr>
        <p:blipFill rotWithShape="1">
          <a:blip r:embed="rId2">
            <a:alphaModFix/>
          </a:blip>
          <a:srcRect l="-115" r="59214" b="36435"/>
          <a:stretch/>
        </p:blipFill>
        <p:spPr>
          <a:xfrm rot="5400000">
            <a:off x="8639420" y="3046935"/>
            <a:ext cx="4663439" cy="155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129975" y="953325"/>
            <a:ext cx="9600774" cy="10492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129975" y="2171767"/>
            <a:ext cx="9600774" cy="3294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31" marR="0" lvl="0" indent="1264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99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594" marR="0" lvl="1" indent="-2532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2657" marR="0" lvl="2" indent="-3775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599720" marR="0" lvl="3" indent="-630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6783" marR="0" lvl="4" indent="-8828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3846" marR="0" lvl="5" indent="-8814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0908" marR="0" lvl="6" indent="-8800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7971" marR="0" lvl="7" indent="-878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5034" marR="0" lvl="8" indent="-8773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7230946" y="330368"/>
            <a:ext cx="2514741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9975" y="329308"/>
            <a:ext cx="5937288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" name="Shape 31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166" y="643464"/>
            <a:ext cx="96078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128873" y="1756130"/>
            <a:ext cx="8616815" cy="2050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5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128870" y="3806196"/>
            <a:ext cx="8616815" cy="10129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063" marR="0" lvl="1" indent="-1256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126" marR="0" lvl="2" indent="-124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189" marR="0" lvl="3" indent="-1228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251" marR="0" lvl="4" indent="-1215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5314" marR="0" lvl="5" indent="-1201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2377" marR="0" lvl="6" indent="-1187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199440" marR="0" lvl="7" indent="-117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6503" marR="0" lvl="8" indent="-1160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7230946" y="330368"/>
            <a:ext cx="2514741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9975" y="329308"/>
            <a:ext cx="5937288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8" name="Shape 38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166" y="643464"/>
            <a:ext cx="96078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130758" y="958037"/>
            <a:ext cx="9603132" cy="10593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28870" y="2165621"/>
            <a:ext cx="4643940" cy="3293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31" marR="0" lvl="0" indent="1264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99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594" marR="0" lvl="1" indent="-2532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2657" marR="0" lvl="2" indent="-3775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599720" marR="0" lvl="3" indent="-630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6783" marR="0" lvl="4" indent="-8828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3846" marR="0" lvl="5" indent="-8814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0908" marR="0" lvl="6" indent="-8800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7971" marR="0" lvl="7" indent="-878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5034" marR="0" lvl="8" indent="-8773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6094019" y="2171767"/>
            <a:ext cx="4643940" cy="32870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31" marR="0" lvl="0" indent="1264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99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594" marR="0" lvl="1" indent="-2532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2657" marR="0" lvl="2" indent="-3775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599720" marR="0" lvl="3" indent="-630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6783" marR="0" lvl="4" indent="-8828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3846" marR="0" lvl="5" indent="-8814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0908" marR="0" lvl="6" indent="-8800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7971" marR="0" lvl="7" indent="-878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5034" marR="0" lvl="8" indent="-8773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7230946" y="330368"/>
            <a:ext cx="2514741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1129975" y="329308"/>
            <a:ext cx="5937288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6" name="Shape 46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166" y="643464"/>
            <a:ext cx="96078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128870" y="953337"/>
            <a:ext cx="9605159" cy="1056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128870" y="2169726"/>
            <a:ext cx="4643940" cy="8019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063" marR="0" lvl="1" indent="-1256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999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126" marR="0" lvl="2" indent="-124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799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189" marR="0" lvl="3" indent="-1228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251" marR="0" lvl="4" indent="-1215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5314" marR="0" lvl="5" indent="-1201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2377" marR="0" lvl="6" indent="-1187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199440" marR="0" lvl="7" indent="-117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6503" marR="0" lvl="8" indent="-1160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1128870" y="2974448"/>
            <a:ext cx="4643940" cy="2493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31" marR="0" lvl="0" indent="1264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99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594" marR="0" lvl="1" indent="-2532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2657" marR="0" lvl="2" indent="-3775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599720" marR="0" lvl="3" indent="-630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6783" marR="0" lvl="4" indent="-8828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3846" marR="0" lvl="5" indent="-8814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0908" marR="0" lvl="6" indent="-8800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7971" marR="0" lvl="7" indent="-878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5034" marR="0" lvl="8" indent="-8773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6092750" y="2173182"/>
            <a:ext cx="4643940" cy="802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063" marR="0" lvl="1" indent="-1256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999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126" marR="0" lvl="2" indent="-124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799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189" marR="0" lvl="3" indent="-1228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251" marR="0" lvl="4" indent="-1215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5314" marR="0" lvl="5" indent="-1201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2377" marR="0" lvl="6" indent="-1187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199440" marR="0" lvl="7" indent="-117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6503" marR="0" lvl="8" indent="-1160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6092750" y="2971668"/>
            <a:ext cx="4643940" cy="24871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31" marR="0" lvl="0" indent="1264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99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594" marR="0" lvl="1" indent="-2532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2657" marR="0" lvl="2" indent="-3775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599720" marR="0" lvl="3" indent="-630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6783" marR="0" lvl="4" indent="-8828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3846" marR="0" lvl="5" indent="-8814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0908" marR="0" lvl="6" indent="-8800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7971" marR="0" lvl="7" indent="-878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5034" marR="0" lvl="8" indent="-8773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7230946" y="330368"/>
            <a:ext cx="2514741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1129975" y="329308"/>
            <a:ext cx="5937288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6" name="Shape 56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166" y="643464"/>
            <a:ext cx="96078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29975" y="953325"/>
            <a:ext cx="9600774" cy="10492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7230946" y="330368"/>
            <a:ext cx="2514741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1129975" y="329308"/>
            <a:ext cx="5937288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2" name="Shape 62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166" y="643464"/>
            <a:ext cx="96078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30946" y="330368"/>
            <a:ext cx="2514741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1129975" y="329308"/>
            <a:ext cx="5937288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123999" y="952578"/>
            <a:ext cx="3274160" cy="2322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23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722103" y="952579"/>
            <a:ext cx="6010904" cy="45052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531" marR="0" lvl="0" indent="1264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99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594" marR="0" lvl="1" indent="-2532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2657" marR="0" lvl="2" indent="-3775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599720" marR="0" lvl="3" indent="-630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6783" marR="0" lvl="4" indent="-8828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3846" marR="0" lvl="5" indent="-8814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0908" marR="0" lvl="6" indent="-8800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7971" marR="0" lvl="7" indent="-878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5034" marR="0" lvl="8" indent="-8773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1123999" y="3274752"/>
            <a:ext cx="3274160" cy="21789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063" marR="0" lvl="1" indent="-1256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126" marR="0" lvl="2" indent="-124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189" marR="0" lvl="3" indent="-1228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251" marR="0" lvl="4" indent="-1215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5314" marR="0" lvl="5" indent="-1201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2377" marR="0" lvl="6" indent="-1187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199440" marR="0" lvl="7" indent="-117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6503" marR="0" lvl="8" indent="-1160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7230946" y="330368"/>
            <a:ext cx="2514741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1129975" y="329308"/>
            <a:ext cx="5937288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4" name="Shape 74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166" y="643464"/>
            <a:ext cx="96078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7475438" y="482171"/>
            <a:ext cx="4073470" cy="5149101"/>
            <a:chOff x="7477385" y="482170"/>
            <a:chExt cx="4074531" cy="5149101"/>
          </a:xfrm>
        </p:grpSpPr>
        <p:sp>
          <p:nvSpPr>
            <p:cNvPr id="77" name="Shape 77"/>
            <p:cNvSpPr/>
            <p:nvPr/>
          </p:nvSpPr>
          <p:spPr>
            <a:xfrm>
              <a:off x="7477385" y="482170"/>
              <a:ext cx="4074531" cy="5149101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100000">
                  <a:srgbClr val="0C0C0C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333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7790446" y="812506"/>
              <a:ext cx="3450288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28829" y="1129512"/>
            <a:ext cx="5853346" cy="1924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8122274" y="1122541"/>
            <a:ext cx="2790444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063" marR="0" lvl="1" indent="-1256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126" marR="0" lvl="2" indent="-124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189" marR="0" lvl="3" indent="-1228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251" marR="0" lvl="4" indent="-1215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5314" marR="0" lvl="5" indent="-1201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2377" marR="0" lvl="6" indent="-1187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199440" marR="0" lvl="7" indent="-117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6503" marR="0" lvl="8" indent="-1160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27953" y="3053722"/>
            <a:ext cx="5844961" cy="20960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063" marR="0" lvl="1" indent="-1256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126" marR="0" lvl="2" indent="-124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189" marR="0" lvl="3" indent="-1228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251" marR="0" lvl="4" indent="-1215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5314" marR="0" lvl="5" indent="-1201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2377" marR="0" lvl="6" indent="-1187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199440" marR="0" lvl="7" indent="-117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6503" marR="0" lvl="8" indent="-1160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1125007" y="5469857"/>
            <a:ext cx="5848081" cy="3201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1125007" y="318639"/>
            <a:ext cx="4876548" cy="320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175185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85" name="Shape 85" descr="RedHashing.emf"/>
          <p:cNvPicPr preferRelativeResize="0"/>
          <p:nvPr/>
        </p:nvPicPr>
        <p:blipFill rotWithShape="1">
          <a:blip r:embed="rId2">
            <a:alphaModFix/>
          </a:blip>
          <a:srcRect l="-115" t="474" r="48548" b="36564"/>
          <a:stretch/>
        </p:blipFill>
        <p:spPr>
          <a:xfrm>
            <a:off x="1125166" y="643464"/>
            <a:ext cx="5878061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3">
            <a:alphaModFix/>
          </a:blip>
          <a:srcRect t="1538" b="-1538"/>
          <a:stretch/>
        </p:blipFill>
        <p:spPr>
          <a:xfrm>
            <a:off x="0" y="6119335"/>
            <a:ext cx="12188824" cy="7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468768"/>
            <a:ext cx="12188824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Shape 12"/>
          <p:cNvCxnSpPr/>
          <p:nvPr/>
        </p:nvCxnSpPr>
        <p:spPr>
          <a:xfrm>
            <a:off x="0" y="6121269"/>
            <a:ext cx="12188824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129975" y="953325"/>
            <a:ext cx="9600774" cy="10492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129975" y="2171767"/>
            <a:ext cx="9600774" cy="3294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31" marR="0" lvl="0" indent="1264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99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594" marR="0" lvl="1" indent="-2532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2657" marR="0" lvl="2" indent="-3775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599720" marR="0" lvl="3" indent="-630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6783" marR="0" lvl="4" indent="-8828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3846" marR="0" lvl="5" indent="-8814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0908" marR="0" lvl="6" indent="-8800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7971" marR="0" lvl="7" indent="-878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5034" marR="0" lvl="8" indent="-8773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7230946" y="330368"/>
            <a:ext cx="2514741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1129975" y="329308"/>
            <a:ext cx="5937288" cy="30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Questrial"/>
              <a:buNone/>
              <a:defRPr sz="1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3895771" y="3065025"/>
            <a:ext cx="8293054" cy="2487918"/>
          </a:xfrm>
          <a:prstGeom prst="rect">
            <a:avLst/>
          </a:prstGeom>
          <a:solidFill>
            <a:srgbClr val="000001">
              <a:alpha val="74509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l="-116" t="474" r="40446" b="36564"/>
          <a:stretch/>
        </p:blipFill>
        <p:spPr>
          <a:xfrm>
            <a:off x="4051335" y="3227964"/>
            <a:ext cx="6801363" cy="1554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4064451" y="3546310"/>
            <a:ext cx="8124069" cy="11201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ct val="25000"/>
              <a:buFont typeface="Questrial"/>
              <a:buNone/>
            </a:pPr>
            <a:r>
              <a:rPr lang="en-US" sz="3599" b="0" i="0" u="none" strike="noStrike" cap="none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Solar Generation Prediction for High Growth Areas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4064451" y="4668821"/>
            <a:ext cx="6830720" cy="7163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W205 Project Proposal</a:t>
            </a: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Amanda Ayles, Vincent Chu, Elizabeth Shulok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129975" y="953325"/>
            <a:ext cx="9600774" cy="10492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Research Question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129975" y="2002550"/>
            <a:ext cx="6281699" cy="3072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126936" marR="0" lvl="0" indent="-12693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help 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utilities </a:t>
            </a:r>
            <a:r>
              <a:rPr lang="en-US" sz="3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grid modernization efforts on high growth areas for solar PV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accurately size the impact from reverse power flows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2934" y="2002547"/>
            <a:ext cx="3087824" cy="30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129975" y="953325"/>
            <a:ext cx="9600774" cy="570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Project Description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23" name="Shape 123"/>
          <p:cNvGrpSpPr/>
          <p:nvPr/>
        </p:nvGrpSpPr>
        <p:grpSpPr>
          <a:xfrm>
            <a:off x="1141412" y="1524000"/>
            <a:ext cx="9524999" cy="4460138"/>
            <a:chOff x="0" y="0"/>
            <a:chExt cx="9524999" cy="4460138"/>
          </a:xfrm>
        </p:grpSpPr>
        <p:sp>
          <p:nvSpPr>
            <p:cNvPr id="124" name="Shape 124"/>
            <p:cNvSpPr/>
            <p:nvPr/>
          </p:nvSpPr>
          <p:spPr>
            <a:xfrm>
              <a:off x="0" y="0"/>
              <a:ext cx="9524999" cy="2123875"/>
            </a:xfrm>
            <a:prstGeom prst="roundRect">
              <a:avLst>
                <a:gd name="adj" fmla="val 10000"/>
              </a:avLst>
            </a:prstGeom>
            <a:solidFill>
              <a:srgbClr val="40558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 txBox="1"/>
            <p:nvPr/>
          </p:nvSpPr>
          <p:spPr>
            <a:xfrm>
              <a:off x="2117386" y="0"/>
              <a:ext cx="7407611" cy="212387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lang="en-US" sz="27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Why is Growth in Solar of Interest to Utilities?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alibri"/>
                <a:buChar char="•"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Solar PV has grown from &lt; 1 GW installed capacity in 2006 to ~25 GW in 2015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alibri"/>
                <a:buChar char="•"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Aggressive renewable plans</a:t>
              </a: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(e.g.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50% renewable by 2030 in CA)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alibri"/>
                <a:buChar char="•"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Aging infrastructure not built to support Distributed Generation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212387" y="212387"/>
              <a:ext cx="1904999" cy="1699100"/>
            </a:xfrm>
            <a:prstGeom prst="roundRect">
              <a:avLst>
                <a:gd name="adj" fmla="val 10000"/>
              </a:avLst>
            </a:prstGeom>
            <a:blipFill rotWithShape="1">
              <a:blip r:embed="rId3">
                <a:alphaModFix/>
              </a:blip>
              <a:stretch>
                <a:fillRect t="-4999" b="-4998"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0" y="2336263"/>
              <a:ext cx="9524999" cy="2123875"/>
            </a:xfrm>
            <a:prstGeom prst="roundRect">
              <a:avLst>
                <a:gd name="adj" fmla="val 10000"/>
              </a:avLst>
            </a:prstGeom>
            <a:solidFill>
              <a:srgbClr val="40558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2117386" y="2336263"/>
              <a:ext cx="7407611" cy="212387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lang="en-US" sz="27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 Faced by Utilities 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alibri"/>
                <a:buChar char="•"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Predictive model for new solar installations not granular </a:t>
              </a: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enough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prioritize grid modernization efforts by geographic areas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alibri"/>
                <a:buChar char="•"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Cannot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accurately predict amount of power generation due to variation caused by irradiance and local shading effects</a:t>
              </a:r>
            </a:p>
          </p:txBody>
        </p:sp>
        <p:sp>
          <p:nvSpPr>
            <p:cNvPr id="129" name="Shape 129"/>
            <p:cNvSpPr/>
            <p:nvPr/>
          </p:nvSpPr>
          <p:spPr>
            <a:xfrm>
              <a:off x="212387" y="2548650"/>
              <a:ext cx="1904999" cy="1699100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129975" y="953325"/>
            <a:ext cx="9600774" cy="570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Scope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36" name="Shape 136"/>
          <p:cNvGrpSpPr/>
          <p:nvPr/>
        </p:nvGrpSpPr>
        <p:grpSpPr>
          <a:xfrm>
            <a:off x="1141412" y="1524000"/>
            <a:ext cx="9524999" cy="4460138"/>
            <a:chOff x="0" y="0"/>
            <a:chExt cx="9524999" cy="4460138"/>
          </a:xfrm>
        </p:grpSpPr>
        <p:sp>
          <p:nvSpPr>
            <p:cNvPr id="137" name="Shape 137"/>
            <p:cNvSpPr/>
            <p:nvPr/>
          </p:nvSpPr>
          <p:spPr>
            <a:xfrm>
              <a:off x="0" y="0"/>
              <a:ext cx="9524999" cy="2123875"/>
            </a:xfrm>
            <a:prstGeom prst="roundRect">
              <a:avLst>
                <a:gd name="adj" fmla="val 10000"/>
              </a:avLst>
            </a:prstGeom>
            <a:solidFill>
              <a:srgbClr val="40558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 txBox="1"/>
            <p:nvPr/>
          </p:nvSpPr>
          <p:spPr>
            <a:xfrm>
              <a:off x="2117386" y="0"/>
              <a:ext cx="7407611" cy="2123875"/>
            </a:xfrm>
            <a:prstGeom prst="rect">
              <a:avLst/>
            </a:prstGeom>
            <a:noFill/>
            <a:ln>
              <a:noFill/>
            </a:ln>
          </p:spPr>
          <p:txBody>
            <a:bodyPr lIns="102850" tIns="102850" rIns="102850" bIns="1028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lang="en-US" sz="27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Geographic Focus: California</a:t>
              </a:r>
            </a:p>
            <a:p>
              <a:pPr marL="228600" marR="0" lvl="1" indent="-222250" algn="l" rtl="0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alibri"/>
                <a:buChar char="•"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Ranked 1</a:t>
              </a:r>
              <a:r>
                <a:rPr lang="en-US" sz="2000" b="0" i="0" u="none" strike="noStrike" cap="none" baseline="30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in US in installed capacity: 3,266 MW (end of in 2015)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ct val="104999"/>
                <a:buFont typeface="Calibri"/>
                <a:buChar char="•"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Public data readily available </a:t>
              </a: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due to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state-sponsored incentive</a:t>
              </a:r>
              <a:r>
                <a:rPr lang="en-US" sz="2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9" name="Shape 139"/>
            <p:cNvSpPr/>
            <p:nvPr/>
          </p:nvSpPr>
          <p:spPr>
            <a:xfrm>
              <a:off x="212387" y="212387"/>
              <a:ext cx="1904999" cy="1699100"/>
            </a:xfrm>
            <a:prstGeom prst="roundRect">
              <a:avLst>
                <a:gd name="adj" fmla="val 10000"/>
              </a:avLst>
            </a:prstGeom>
            <a:blipFill rotWithShape="1">
              <a:blip r:embed="rId3">
                <a:alphaModFix/>
              </a:blip>
              <a:stretch>
                <a:fillRect t="-4999" b="-4998"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0" y="2336263"/>
              <a:ext cx="9524999" cy="2123875"/>
            </a:xfrm>
            <a:prstGeom prst="roundRect">
              <a:avLst>
                <a:gd name="adj" fmla="val 10000"/>
              </a:avLst>
            </a:prstGeom>
            <a:solidFill>
              <a:srgbClr val="40558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 txBox="1"/>
            <p:nvPr/>
          </p:nvSpPr>
          <p:spPr>
            <a:xfrm>
              <a:off x="2117386" y="2336263"/>
              <a:ext cx="7407611" cy="2123875"/>
            </a:xfrm>
            <a:prstGeom prst="rect">
              <a:avLst/>
            </a:prstGeom>
            <a:noFill/>
            <a:ln>
              <a:noFill/>
            </a:ln>
          </p:spPr>
          <p:txBody>
            <a:bodyPr lIns="102850" tIns="102850" rIns="102850" bIns="1028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lang="en-US" sz="2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Goals</a:t>
              </a:r>
            </a:p>
            <a:p>
              <a:pPr marL="228600" marR="0" lvl="1" indent="-222250" algn="l" rtl="0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alibri"/>
                <a:buChar char="•"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Identify high growth areas for solar adoption using factors such as irradiance, </a:t>
              </a: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household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income, political affiliation, etc.</a:t>
              </a:r>
            </a:p>
            <a:p>
              <a:pPr marL="228600" marR="0" lvl="1" indent="-22225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alibri"/>
                <a:buChar char="•"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Predict amount of solar generation by modeling effect of local shading on output capacity of solar panels</a:t>
              </a:r>
            </a:p>
          </p:txBody>
        </p:sp>
        <p:sp>
          <p:nvSpPr>
            <p:cNvPr id="142" name="Shape 142"/>
            <p:cNvSpPr/>
            <p:nvPr/>
          </p:nvSpPr>
          <p:spPr>
            <a:xfrm>
              <a:off x="212387" y="2548650"/>
              <a:ext cx="1904999" cy="1699100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129975" y="953325"/>
            <a:ext cx="9600899" cy="10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Target Audience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1129975" y="2171767"/>
            <a:ext cx="9600899" cy="3294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900"/>
              <a:buFont typeface="Questrial"/>
              <a:buChar char="•"/>
            </a:pPr>
            <a:r>
              <a:rPr lang="en-US"/>
              <a:t>California </a:t>
            </a:r>
            <a:r>
              <a:rPr lang="en-US"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Utilities </a:t>
            </a:r>
          </a:p>
          <a:p>
            <a: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</a:pPr>
            <a:r>
              <a:rPr lang="en-US"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Need to increase PV hosting capacity</a:t>
            </a:r>
          </a:p>
          <a:p>
            <a: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</a:pPr>
            <a:r>
              <a:rPr lang="en-US"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Use our model to plan </a:t>
            </a:r>
            <a:r>
              <a:rPr lang="en-US"/>
              <a:t>grid modernization</a:t>
            </a:r>
            <a:r>
              <a:rPr lang="en-US"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work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endParaRPr sz="1999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9900"/>
              <a:buFont typeface="Arial"/>
              <a:buChar char="•"/>
            </a:pPr>
            <a:r>
              <a:rPr lang="en-US" sz="19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Solar Installers </a:t>
            </a:r>
          </a:p>
          <a:p>
            <a: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9888"/>
              <a:buFont typeface="Arial"/>
              <a:buChar char="•"/>
            </a:pPr>
            <a:r>
              <a:rPr lang="en-US" sz="17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Identify target markets for PV installation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900" cy="503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fld>
            <a:endParaRPr lang="en-US" sz="2799" b="0" i="0" u="none" strike="noStrike" cap="none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50" name="Shape 150" descr="Pacific_Gas_and_Electric_Company_(logo)_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4975" y="2459437"/>
            <a:ext cx="1307700" cy="13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 descr="SDG&amp;E_Logo_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0825" y="1220974"/>
            <a:ext cx="2501925" cy="11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 descr="Southern_California_Edison_(logo)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03297" y="1248873"/>
            <a:ext cx="25875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SolarCity_wordmark_svg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6394" y="4852744"/>
            <a:ext cx="3096175" cy="7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 descr="bakerelectric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3237" y="4731325"/>
            <a:ext cx="2229000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 descr="Sunrun_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96911" y="4224125"/>
            <a:ext cx="2400300" cy="13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1129975" y="953325"/>
            <a:ext cx="9600900" cy="104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Data Approach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605989" y="1600514"/>
            <a:ext cx="2107423" cy="4409296"/>
            <a:chOff x="3061196" y="2268339"/>
            <a:chExt cx="1716983" cy="2877930"/>
          </a:xfrm>
        </p:grpSpPr>
        <p:sp>
          <p:nvSpPr>
            <p:cNvPr id="8" name="Rectangle 7"/>
            <p:cNvSpPr/>
            <p:nvPr/>
          </p:nvSpPr>
          <p:spPr>
            <a:xfrm>
              <a:off x="3061196" y="2268339"/>
              <a:ext cx="1716983" cy="2877930"/>
            </a:xfrm>
            <a:prstGeom prst="rect">
              <a:avLst/>
            </a:prstGeom>
            <a:ln w="22225"/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9" name="Picture 6" descr="C:\Users\vxcs\Documents\PG&amp;E\Projects\VVO\Projects\DistributTECH\PowerPoint Deck\Images\datamining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7045" y="2315317"/>
              <a:ext cx="1545285" cy="11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Freeform 16"/>
            <p:cNvSpPr/>
            <p:nvPr/>
          </p:nvSpPr>
          <p:spPr>
            <a:xfrm>
              <a:off x="3147045" y="3890399"/>
              <a:ext cx="1545285" cy="1229452"/>
            </a:xfrm>
            <a:custGeom>
              <a:avLst/>
              <a:gdLst>
                <a:gd name="connsiteX0" fmla="*/ 0 w 1831115"/>
                <a:gd name="connsiteY0" fmla="*/ 0 h 406895"/>
                <a:gd name="connsiteX1" fmla="*/ 1831115 w 1831115"/>
                <a:gd name="connsiteY1" fmla="*/ 0 h 406895"/>
                <a:gd name="connsiteX2" fmla="*/ 1831115 w 1831115"/>
                <a:gd name="connsiteY2" fmla="*/ 406895 h 406895"/>
                <a:gd name="connsiteX3" fmla="*/ 0 w 1831115"/>
                <a:gd name="connsiteY3" fmla="*/ 406895 h 406895"/>
                <a:gd name="connsiteX4" fmla="*/ 0 w 1831115"/>
                <a:gd name="connsiteY4" fmla="*/ 0 h 40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115" h="406895">
                  <a:moveTo>
                    <a:pt x="0" y="0"/>
                  </a:moveTo>
                  <a:lnTo>
                    <a:pt x="1831115" y="0"/>
                  </a:lnTo>
                  <a:lnTo>
                    <a:pt x="1831115" y="406895"/>
                  </a:lnTo>
                  <a:lnTo>
                    <a:pt x="0" y="4068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171450" lvl="0" indent="-171450" defTabSz="3556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Create scripts to load data into HDFS data lake</a:t>
              </a:r>
              <a:r>
                <a:rPr lang="en-US" dirty="0" smtClean="0"/>
                <a:t>, with different frequencies, e.g., weekly for solar generation data, monthly for income , etc.</a:t>
              </a:r>
              <a:endParaRPr lang="en-US" dirty="0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147045" y="3483303"/>
              <a:ext cx="1545285" cy="332301"/>
            </a:xfrm>
            <a:custGeom>
              <a:avLst/>
              <a:gdLst>
                <a:gd name="connsiteX0" fmla="*/ 0 w 1831115"/>
                <a:gd name="connsiteY0" fmla="*/ 0 h 239380"/>
                <a:gd name="connsiteX1" fmla="*/ 1831115 w 1831115"/>
                <a:gd name="connsiteY1" fmla="*/ 0 h 239380"/>
                <a:gd name="connsiteX2" fmla="*/ 1831115 w 1831115"/>
                <a:gd name="connsiteY2" fmla="*/ 239380 h 239380"/>
                <a:gd name="connsiteX3" fmla="*/ 0 w 1831115"/>
                <a:gd name="connsiteY3" fmla="*/ 239380 h 239380"/>
                <a:gd name="connsiteX4" fmla="*/ 0 w 1831115"/>
                <a:gd name="connsiteY4" fmla="*/ 0 h 23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115" h="239380">
                  <a:moveTo>
                    <a:pt x="0" y="0"/>
                  </a:moveTo>
                  <a:lnTo>
                    <a:pt x="1831115" y="0"/>
                  </a:lnTo>
                  <a:lnTo>
                    <a:pt x="1831115" y="239380"/>
                  </a:lnTo>
                  <a:lnTo>
                    <a:pt x="0" y="2393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Ingestion</a:t>
              </a:r>
              <a:endParaRPr lang="en-US" sz="1600" b="1" kern="1200" dirty="0"/>
            </a:p>
          </p:txBody>
        </p:sp>
      </p:grpSp>
      <p:sp>
        <p:nvSpPr>
          <p:cNvPr id="21" name="Right Arrow 20"/>
          <p:cNvSpPr/>
          <p:nvPr/>
        </p:nvSpPr>
        <p:spPr bwMode="auto">
          <a:xfrm>
            <a:off x="2987394" y="3726016"/>
            <a:ext cx="618595" cy="331725"/>
          </a:xfrm>
          <a:prstGeom prst="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354203" y="1601651"/>
            <a:ext cx="2139545" cy="4397813"/>
            <a:chOff x="6797355" y="2254672"/>
            <a:chExt cx="1716983" cy="2877930"/>
          </a:xfrm>
        </p:grpSpPr>
        <p:sp>
          <p:nvSpPr>
            <p:cNvPr id="7" name="Rectangle 6"/>
            <p:cNvSpPr/>
            <p:nvPr/>
          </p:nvSpPr>
          <p:spPr>
            <a:xfrm>
              <a:off x="6797355" y="2254672"/>
              <a:ext cx="1716983" cy="2877930"/>
            </a:xfrm>
            <a:prstGeom prst="rect">
              <a:avLst/>
            </a:prstGeom>
            <a:ln w="22225"/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205" y="2310557"/>
              <a:ext cx="1545284" cy="109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Freeform 14"/>
            <p:cNvSpPr/>
            <p:nvPr/>
          </p:nvSpPr>
          <p:spPr>
            <a:xfrm>
              <a:off x="6883204" y="3876732"/>
              <a:ext cx="1545285" cy="1229452"/>
            </a:xfrm>
            <a:custGeom>
              <a:avLst/>
              <a:gdLst>
                <a:gd name="connsiteX0" fmla="*/ 0 w 1831115"/>
                <a:gd name="connsiteY0" fmla="*/ 0 h 406895"/>
                <a:gd name="connsiteX1" fmla="*/ 1831115 w 1831115"/>
                <a:gd name="connsiteY1" fmla="*/ 0 h 406895"/>
                <a:gd name="connsiteX2" fmla="*/ 1831115 w 1831115"/>
                <a:gd name="connsiteY2" fmla="*/ 406895 h 406895"/>
                <a:gd name="connsiteX3" fmla="*/ 0 w 1831115"/>
                <a:gd name="connsiteY3" fmla="*/ 406895 h 406895"/>
                <a:gd name="connsiteX4" fmla="*/ 0 w 1831115"/>
                <a:gd name="connsiteY4" fmla="*/ 0 h 40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115" h="406895">
                  <a:moveTo>
                    <a:pt x="0" y="0"/>
                  </a:moveTo>
                  <a:lnTo>
                    <a:pt x="1831115" y="0"/>
                  </a:lnTo>
                  <a:lnTo>
                    <a:pt x="1831115" y="406895"/>
                  </a:lnTo>
                  <a:lnTo>
                    <a:pt x="0" y="4068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171450" lvl="0" indent="-171450" defTabSz="3556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Normalize income data to per household / head</a:t>
              </a:r>
            </a:p>
            <a:p>
              <a:pPr marL="171450" lvl="0" indent="-171450" defTabSz="3556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 smtClean="0"/>
                <a:t>Aggregate solar generation over period of time</a:t>
              </a:r>
              <a:endParaRPr lang="en-US" sz="1400" dirty="0" smtClean="0"/>
            </a:p>
            <a:p>
              <a:pPr marL="171450" lvl="0" indent="-171450" defTabSz="3556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 smtClean="0"/>
                <a:t>Estimate expected solar generation with no local shading</a:t>
              </a:r>
              <a:endParaRPr lang="en-US" sz="14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883204" y="3469636"/>
              <a:ext cx="1545285" cy="332301"/>
            </a:xfrm>
            <a:custGeom>
              <a:avLst/>
              <a:gdLst>
                <a:gd name="connsiteX0" fmla="*/ 0 w 1831115"/>
                <a:gd name="connsiteY0" fmla="*/ 0 h 239380"/>
                <a:gd name="connsiteX1" fmla="*/ 1831115 w 1831115"/>
                <a:gd name="connsiteY1" fmla="*/ 0 h 239380"/>
                <a:gd name="connsiteX2" fmla="*/ 1831115 w 1831115"/>
                <a:gd name="connsiteY2" fmla="*/ 239380 h 239380"/>
                <a:gd name="connsiteX3" fmla="*/ 0 w 1831115"/>
                <a:gd name="connsiteY3" fmla="*/ 239380 h 239380"/>
                <a:gd name="connsiteX4" fmla="*/ 0 w 1831115"/>
                <a:gd name="connsiteY4" fmla="*/ 0 h 23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115" h="239380">
                  <a:moveTo>
                    <a:pt x="0" y="0"/>
                  </a:moveTo>
                  <a:lnTo>
                    <a:pt x="1831115" y="0"/>
                  </a:lnTo>
                  <a:lnTo>
                    <a:pt x="1831115" y="239380"/>
                  </a:lnTo>
                  <a:lnTo>
                    <a:pt x="0" y="2393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Transformation &amp; Conditioning</a:t>
              </a:r>
              <a:endParaRPr lang="en-US" sz="1600" b="1" kern="12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79971" y="1600200"/>
            <a:ext cx="2107423" cy="4409296"/>
            <a:chOff x="956171" y="2254673"/>
            <a:chExt cx="1716983" cy="2891596"/>
          </a:xfrm>
        </p:grpSpPr>
        <p:pic>
          <p:nvPicPr>
            <p:cNvPr id="11" name="Picture 10" descr="C:\Users\vxcs\Documents\PG&amp;E\Projects\VVO\Projects\DistributTECH\PowerPoint Deck\Images\data_collection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20" y="2254673"/>
              <a:ext cx="1545284" cy="1187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Freeform 18"/>
            <p:cNvSpPr/>
            <p:nvPr/>
          </p:nvSpPr>
          <p:spPr>
            <a:xfrm>
              <a:off x="1042020" y="3890399"/>
              <a:ext cx="1545285" cy="1229452"/>
            </a:xfrm>
            <a:custGeom>
              <a:avLst/>
              <a:gdLst>
                <a:gd name="connsiteX0" fmla="*/ 0 w 1831115"/>
                <a:gd name="connsiteY0" fmla="*/ 0 h 406895"/>
                <a:gd name="connsiteX1" fmla="*/ 1831115 w 1831115"/>
                <a:gd name="connsiteY1" fmla="*/ 0 h 406895"/>
                <a:gd name="connsiteX2" fmla="*/ 1831115 w 1831115"/>
                <a:gd name="connsiteY2" fmla="*/ 406895 h 406895"/>
                <a:gd name="connsiteX3" fmla="*/ 0 w 1831115"/>
                <a:gd name="connsiteY3" fmla="*/ 406895 h 406895"/>
                <a:gd name="connsiteX4" fmla="*/ 0 w 1831115"/>
                <a:gd name="connsiteY4" fmla="*/ 0 h 40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115" h="406895">
                  <a:moveTo>
                    <a:pt x="0" y="0"/>
                  </a:moveTo>
                  <a:lnTo>
                    <a:pt x="1831115" y="0"/>
                  </a:lnTo>
                  <a:lnTo>
                    <a:pt x="1831115" y="406895"/>
                  </a:lnTo>
                  <a:lnTo>
                    <a:pt x="0" y="4068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171450" indent="-171450" defTabSz="3556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Finalize </a:t>
              </a:r>
              <a:r>
                <a:rPr lang="en-US" dirty="0"/>
                <a:t>d</a:t>
              </a:r>
              <a:r>
                <a:rPr lang="en-US" sz="1400" dirty="0" smtClean="0"/>
                <a:t>ata </a:t>
              </a:r>
              <a:r>
                <a:rPr lang="en-US" dirty="0"/>
                <a:t>s</a:t>
              </a:r>
              <a:r>
                <a:rPr lang="en-US" sz="1400" dirty="0" smtClean="0"/>
                <a:t>ources</a:t>
              </a:r>
            </a:p>
            <a:p>
              <a:pPr marL="171450" indent="-171450" defTabSz="3556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 smtClean="0"/>
                <a:t>Validate data sets against  variables needed for model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42020" y="3483303"/>
              <a:ext cx="1545285" cy="332301"/>
            </a:xfrm>
            <a:custGeom>
              <a:avLst/>
              <a:gdLst>
                <a:gd name="connsiteX0" fmla="*/ 0 w 1831115"/>
                <a:gd name="connsiteY0" fmla="*/ 0 h 239380"/>
                <a:gd name="connsiteX1" fmla="*/ 1831115 w 1831115"/>
                <a:gd name="connsiteY1" fmla="*/ 0 h 239380"/>
                <a:gd name="connsiteX2" fmla="*/ 1831115 w 1831115"/>
                <a:gd name="connsiteY2" fmla="*/ 239380 h 239380"/>
                <a:gd name="connsiteX3" fmla="*/ 0 w 1831115"/>
                <a:gd name="connsiteY3" fmla="*/ 239380 h 239380"/>
                <a:gd name="connsiteX4" fmla="*/ 0 w 1831115"/>
                <a:gd name="connsiteY4" fmla="*/ 0 h 23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115" h="239380">
                  <a:moveTo>
                    <a:pt x="0" y="0"/>
                  </a:moveTo>
                  <a:lnTo>
                    <a:pt x="1831115" y="0"/>
                  </a:lnTo>
                  <a:lnTo>
                    <a:pt x="1831115" y="239380"/>
                  </a:lnTo>
                  <a:lnTo>
                    <a:pt x="0" y="2393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Collection</a:t>
              </a:r>
              <a:endParaRPr lang="en-US" sz="1600" b="1" kern="12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56171" y="2268339"/>
              <a:ext cx="1716983" cy="2877930"/>
            </a:xfrm>
            <a:prstGeom prst="rect">
              <a:avLst/>
            </a:prstGeom>
            <a:noFill/>
            <a:ln w="22225"/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33" name="Right Arrow 32"/>
          <p:cNvSpPr/>
          <p:nvPr/>
        </p:nvSpPr>
        <p:spPr bwMode="auto">
          <a:xfrm>
            <a:off x="5713412" y="3742982"/>
            <a:ext cx="618595" cy="331725"/>
          </a:xfrm>
          <a:prstGeom prst="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8493748" y="3726016"/>
            <a:ext cx="618595" cy="331725"/>
          </a:xfrm>
          <a:prstGeom prst="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136467" y="1600200"/>
            <a:ext cx="2139545" cy="4419600"/>
            <a:chOff x="9212667" y="1676400"/>
            <a:chExt cx="2139545" cy="4267513"/>
          </a:xfrm>
        </p:grpSpPr>
        <p:grpSp>
          <p:nvGrpSpPr>
            <p:cNvPr id="5" name="Group 4"/>
            <p:cNvGrpSpPr/>
            <p:nvPr/>
          </p:nvGrpSpPr>
          <p:grpSpPr>
            <a:xfrm>
              <a:off x="9212667" y="1676400"/>
              <a:ext cx="2139545" cy="4267513"/>
              <a:chOff x="7261721" y="2268339"/>
              <a:chExt cx="1716983" cy="287793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261721" y="2268339"/>
                <a:ext cx="1716983" cy="2877930"/>
              </a:xfrm>
              <a:prstGeom prst="rect">
                <a:avLst/>
              </a:prstGeom>
              <a:ln w="222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Freeform 12"/>
              <p:cNvSpPr/>
              <p:nvPr/>
            </p:nvSpPr>
            <p:spPr>
              <a:xfrm>
                <a:off x="7347570" y="3890399"/>
                <a:ext cx="1545285" cy="1229452"/>
              </a:xfrm>
              <a:custGeom>
                <a:avLst/>
                <a:gdLst>
                  <a:gd name="connsiteX0" fmla="*/ 0 w 1831115"/>
                  <a:gd name="connsiteY0" fmla="*/ 0 h 406895"/>
                  <a:gd name="connsiteX1" fmla="*/ 1831115 w 1831115"/>
                  <a:gd name="connsiteY1" fmla="*/ 0 h 406895"/>
                  <a:gd name="connsiteX2" fmla="*/ 1831115 w 1831115"/>
                  <a:gd name="connsiteY2" fmla="*/ 406895 h 406895"/>
                  <a:gd name="connsiteX3" fmla="*/ 0 w 1831115"/>
                  <a:gd name="connsiteY3" fmla="*/ 406895 h 406895"/>
                  <a:gd name="connsiteX4" fmla="*/ 0 w 1831115"/>
                  <a:gd name="connsiteY4" fmla="*/ 0 h 406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1115" h="406895">
                    <a:moveTo>
                      <a:pt x="0" y="0"/>
                    </a:moveTo>
                    <a:lnTo>
                      <a:pt x="1831115" y="0"/>
                    </a:lnTo>
                    <a:lnTo>
                      <a:pt x="1831115" y="406895"/>
                    </a:lnTo>
                    <a:lnTo>
                      <a:pt x="0" y="40689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480" tIns="30480" rIns="30480" bIns="30480" numCol="1" spcCol="1270" anchor="ctr" anchorCtr="0">
                <a:noAutofit/>
              </a:bodyPr>
              <a:lstStyle/>
              <a:p>
                <a:pPr marL="171450" lvl="0" indent="-171450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400" kern="1200" dirty="0" smtClean="0"/>
                  <a:t>Build regression models to predict solar adoption and corresponding generation level</a:t>
                </a: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7347570" y="3518327"/>
                <a:ext cx="1545285" cy="332301"/>
              </a:xfrm>
              <a:custGeom>
                <a:avLst/>
                <a:gdLst>
                  <a:gd name="connsiteX0" fmla="*/ 0 w 1831115"/>
                  <a:gd name="connsiteY0" fmla="*/ 0 h 239380"/>
                  <a:gd name="connsiteX1" fmla="*/ 1831115 w 1831115"/>
                  <a:gd name="connsiteY1" fmla="*/ 0 h 239380"/>
                  <a:gd name="connsiteX2" fmla="*/ 1831115 w 1831115"/>
                  <a:gd name="connsiteY2" fmla="*/ 239380 h 239380"/>
                  <a:gd name="connsiteX3" fmla="*/ 0 w 1831115"/>
                  <a:gd name="connsiteY3" fmla="*/ 239380 h 239380"/>
                  <a:gd name="connsiteX4" fmla="*/ 0 w 1831115"/>
                  <a:gd name="connsiteY4" fmla="*/ 0 h 23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1115" h="239380">
                    <a:moveTo>
                      <a:pt x="0" y="0"/>
                    </a:moveTo>
                    <a:lnTo>
                      <a:pt x="1831115" y="0"/>
                    </a:lnTo>
                    <a:lnTo>
                      <a:pt x="1831115" y="239380"/>
                    </a:lnTo>
                    <a:lnTo>
                      <a:pt x="0" y="23938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/>
                  <a:t>Modeling</a:t>
                </a:r>
                <a:endParaRPr lang="en-US" sz="1600" b="1" kern="1200" dirty="0"/>
              </a:p>
            </p:txBody>
          </p:sp>
        </p:grpSp>
        <p:pic>
          <p:nvPicPr>
            <p:cNvPr id="35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6524" y="1746213"/>
              <a:ext cx="1925590" cy="1629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Shape 149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900" cy="503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6</a:t>
            </a:fld>
            <a:endParaRPr lang="en-US" sz="2799" b="0" i="0" u="none" strike="noStrike" cap="none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5176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129975" y="953325"/>
            <a:ext cx="9600774" cy="10492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Data Sets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808" cy="5035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7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3150" y="2078925"/>
            <a:ext cx="2012400" cy="22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3348087" y="1065675"/>
            <a:ext cx="2760900" cy="1380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est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Solar </a:t>
            </a:r>
            <a:r>
              <a:rPr lang="en-US" sz="1800">
                <a:latin typeface="Questrial"/>
                <a:ea typeface="Questrial"/>
                <a:cs typeface="Questrial"/>
                <a:sym typeface="Questrial"/>
              </a:rPr>
              <a:t>Irradiance</a:t>
            </a:r>
          </a:p>
        </p:txBody>
      </p:sp>
      <p:sp>
        <p:nvSpPr>
          <p:cNvPr id="172" name="Shape 172"/>
          <p:cNvSpPr/>
          <p:nvPr/>
        </p:nvSpPr>
        <p:spPr>
          <a:xfrm>
            <a:off x="160625" y="4595800"/>
            <a:ext cx="2760900" cy="1380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est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Solar Panel Energy Production</a:t>
            </a:r>
          </a:p>
        </p:txBody>
      </p:sp>
      <p:sp>
        <p:nvSpPr>
          <p:cNvPr id="173" name="Shape 173"/>
          <p:cNvSpPr/>
          <p:nvPr/>
        </p:nvSpPr>
        <p:spPr>
          <a:xfrm>
            <a:off x="3728312" y="2668275"/>
            <a:ext cx="2760900" cy="1380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estrial"/>
              <a:buNone/>
            </a:pPr>
            <a:r>
              <a:rPr lang="en-US" sz="1800">
                <a:latin typeface="Questrial"/>
                <a:ea typeface="Questrial"/>
                <a:cs typeface="Questrial"/>
                <a:sym typeface="Questrial"/>
              </a:rPr>
              <a:t>Financial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Questrial"/>
              <a:buNone/>
            </a:pPr>
            <a:r>
              <a:rPr lang="en-US">
                <a:latin typeface="Questrial"/>
                <a:ea typeface="Questrial"/>
                <a:cs typeface="Questrial"/>
                <a:sym typeface="Questrial"/>
              </a:rPr>
              <a:t>(e.g., Household Income)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6489225" y="1065675"/>
            <a:ext cx="5226000" cy="45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est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National Solar Radiation Data Base provided by the National Renewable Energy Laboratory</a:t>
            </a:r>
            <a:br>
              <a:rPr lang="en-US" sz="2400" b="0" i="0" u="none" strike="noStrike" cap="none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lang="en-US" sz="2400" b="0" i="0" u="none" strike="noStrike" cap="none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est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Measured Production Energy Set provided by California Solar Statistics</a:t>
            </a:r>
            <a:r>
              <a:rPr lang="en-US" sz="2400" dirty="0">
                <a:latin typeface="Questrial"/>
                <a:ea typeface="Questrial"/>
                <a:cs typeface="Questrial"/>
                <a:sym typeface="Questrial"/>
              </a:rPr>
              <a:t/>
            </a:r>
            <a:br>
              <a:rPr lang="en-US" sz="2400" dirty="0">
                <a:latin typeface="Questrial"/>
                <a:ea typeface="Questrial"/>
                <a:cs typeface="Questrial"/>
                <a:sym typeface="Questrial"/>
              </a:rPr>
            </a:br>
            <a:endParaRPr lang="en-US" sz="2400" dirty="0"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estrial"/>
              <a:buChar char="●"/>
            </a:pPr>
            <a:r>
              <a:rPr lang="en-US" sz="2400" dirty="0">
                <a:latin typeface="Questrial"/>
                <a:ea typeface="Questrial"/>
                <a:cs typeface="Questrial"/>
                <a:sym typeface="Questrial"/>
              </a:rPr>
              <a:t>Public Policy Institute of California</a:t>
            </a:r>
            <a:br>
              <a:rPr lang="en-US" sz="2400" dirty="0">
                <a:latin typeface="Questrial"/>
                <a:ea typeface="Questrial"/>
                <a:cs typeface="Questrial"/>
                <a:sym typeface="Questrial"/>
              </a:rPr>
            </a:br>
            <a:endParaRPr lang="en-US" sz="2400" dirty="0"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estrial"/>
              <a:buChar char="●"/>
            </a:pPr>
            <a:r>
              <a:rPr lang="en-US" sz="2400" dirty="0">
                <a:latin typeface="Questrial"/>
                <a:ea typeface="Questrial"/>
                <a:cs typeface="Questrial"/>
                <a:sym typeface="Questrial"/>
              </a:rPr>
              <a:t>Pew Research Center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Quest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3192237" y="4270875"/>
            <a:ext cx="2760900" cy="1380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estrial"/>
              <a:buNone/>
            </a:pPr>
            <a:r>
              <a:rPr lang="en-US" sz="1800">
                <a:latin typeface="Questrial"/>
                <a:ea typeface="Questrial"/>
                <a:cs typeface="Questrial"/>
                <a:sym typeface="Questrial"/>
              </a:rPr>
              <a:t>Personal Factors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Font typeface="Questrial"/>
              <a:buNone/>
            </a:pPr>
            <a:r>
              <a:rPr lang="en-US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(e.g., political Affiliation)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129975" y="953325"/>
            <a:ext cx="9600899" cy="104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3199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Challenges &amp; Open Questions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1129975" y="1781700"/>
            <a:ext cx="7985400" cy="404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1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Variety - Our research question is going to need to bring a lot of disparate data sets together in order to tell the full story that we’re looking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for </a:t>
            </a:r>
            <a:endParaRPr lang="en-US" sz="2400" b="0" i="0" u="none" strike="noStrike" cap="none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811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Specific concerns at this point</a:t>
            </a:r>
            <a:r>
              <a:rPr lang="en-US" sz="2400" dirty="0"/>
              <a:t>: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marL="914400" marR="0" lvl="1" indent="-22872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Finding overlapping dates to get everything 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1800" b="0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on the same playing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field</a:t>
            </a:r>
            <a:endParaRPr lang="en-US" sz="1800" b="0" i="0" u="none" strike="noStrike" cap="none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1" indent="-22872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1800" dirty="0"/>
              <a:t>Access to data that is at a granular enough level </a:t>
            </a:r>
            <a:br>
              <a:rPr lang="en-US" sz="1800" dirty="0"/>
            </a:br>
            <a:r>
              <a:rPr lang="en-US" sz="1800" dirty="0"/>
              <a:t>to achieve our </a:t>
            </a:r>
            <a:r>
              <a:rPr lang="en-US" sz="1800" dirty="0" smtClean="0"/>
              <a:t>goals</a:t>
            </a:r>
            <a:endParaRPr lang="en-US" sz="1800" dirty="0"/>
          </a:p>
          <a:p>
            <a:pPr marL="914400" marR="0" lvl="1" indent="-22872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1800" dirty="0"/>
              <a:t>Developing a prediction measure that would be </a:t>
            </a:r>
            <a:br>
              <a:rPr lang="en-US" sz="1800" dirty="0"/>
            </a:br>
            <a:r>
              <a:rPr lang="en-US" sz="1800" dirty="0"/>
              <a:t>applicable to the end </a:t>
            </a:r>
            <a:r>
              <a:rPr lang="en-US" sz="1800" dirty="0" smtClean="0"/>
              <a:t>user</a:t>
            </a:r>
            <a:endParaRPr lang="en-US" sz="18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 dirty="0"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9915492" y="137406"/>
            <a:ext cx="810900" cy="503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2799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8</a:t>
            </a:fld>
            <a:endParaRPr lang="en-US" sz="2799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787" y="1404937"/>
            <a:ext cx="440055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553</Words>
  <Application>Microsoft Office PowerPoint</Application>
  <PresentationFormat>Custom</PresentationFormat>
  <Paragraphs>92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Questrial</vt:lpstr>
      <vt:lpstr>Times New Roman</vt:lpstr>
      <vt:lpstr>Arial Unicode MS</vt:lpstr>
      <vt:lpstr>Calibri</vt:lpstr>
      <vt:lpstr>Gallery</vt:lpstr>
      <vt:lpstr>Solar Generation Prediction for High Growth Areas</vt:lpstr>
      <vt:lpstr>Research Question</vt:lpstr>
      <vt:lpstr>Project Description</vt:lpstr>
      <vt:lpstr>Scope</vt:lpstr>
      <vt:lpstr>Target Audience</vt:lpstr>
      <vt:lpstr>Data Approach</vt:lpstr>
      <vt:lpstr>Data Sets</vt:lpstr>
      <vt:lpstr>Challenges &amp; Open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Generation Prediction for High Growth Areas</dc:title>
  <cp:lastModifiedBy>Vincent Chu</cp:lastModifiedBy>
  <cp:revision>7</cp:revision>
  <dcterms:modified xsi:type="dcterms:W3CDTF">2016-10-05T06:03:22Z</dcterms:modified>
</cp:coreProperties>
</file>